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07" r:id="rId4"/>
    <p:sldId id="283" r:id="rId5"/>
    <p:sldId id="315" r:id="rId6"/>
    <p:sldId id="281" r:id="rId7"/>
    <p:sldId id="286" r:id="rId8"/>
    <p:sldId id="284" r:id="rId9"/>
    <p:sldId id="282" r:id="rId10"/>
    <p:sldId id="285" r:id="rId11"/>
    <p:sldId id="316" r:id="rId12"/>
    <p:sldId id="311" r:id="rId13"/>
    <p:sldId id="312" r:id="rId14"/>
    <p:sldId id="310" r:id="rId15"/>
    <p:sldId id="313" r:id="rId16"/>
    <p:sldId id="270" r:id="rId17"/>
    <p:sldId id="314" r:id="rId18"/>
    <p:sldId id="268" r:id="rId19"/>
    <p:sldId id="264" r:id="rId20"/>
    <p:sldId id="27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E188B-FC29-3444-C8AB-2E87B5E7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ADE7FCE-3923-CE3C-C38F-CABB020B5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CC4CEE-44BF-C3D7-2992-F0DC880F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B853AA9-3CCE-7DDC-B475-533F2634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52B160-C816-F0FA-5E5C-48AB8459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237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C196B-D66F-966A-B83B-45CAB8E6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39905BA-F027-3154-4FCE-A6FE7CF0A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5F36570-CFD4-FB2D-F674-A9709C9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66CC31-EE80-080F-C476-973384AA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58EE7C-12CA-DBB3-931C-B63470DF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3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B591DA1-5C0E-16AD-4ECA-BF31D182E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DE74CFB-694E-18C5-B8D3-A622A5F1E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1818081-CE3C-1642-D1B7-1FD945F7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81A94D-7E99-B9E3-22FD-45410F548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A3C93F-B266-2897-8BC7-9E58BE07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007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0C2B2-0AEB-A976-1BC8-CAFB16BE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7BD07A-ACDA-ABD5-5A8A-3A206606B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F213B7-5E66-4B18-0493-9E4D1D98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F9B0E1-1A34-2E40-7933-4D1D5AC7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2B6620B-6F3A-5DF9-B7F6-D36A4CD1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27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631C1F-A24B-F1B4-67B4-C66AC359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D0A311C-3A00-5A20-F414-FB5D66B87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8006A4-B8EF-9383-BD7E-C6927B1E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DF4E99-F049-7EBA-B9C2-C175EA3F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3BEBD4-01C0-6DF3-503C-703D72AE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897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974F3-5B0B-2B7A-7864-E91EFF64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370453-D0F2-CBDD-C98B-DA3705B21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92AE87E-2AFA-5C88-CEC2-5E865C393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C5C5EE3-268E-FA2F-34EC-D09101F64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2BB9161-52BD-8C7C-88CA-81087E75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FB9EF23-AC20-4AAE-0E4F-926D4C97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7925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8428F-7620-60B2-9705-3734353D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C6CD4C-215D-8C7A-5AFF-99710DFE6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BA190D2-84E7-B2ED-F40B-FF28533A9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5EB8330-FAD9-C734-2668-82F31EB3D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5D49798-3910-494F-3E07-FDEF18A05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3A12620-78D2-7561-1D14-437B63E6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B2AC61A-09FE-6AB3-22F7-086F76F6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C2BA8CD-4B77-767E-1B7D-C566BC8E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265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8422A8-9662-2C56-72DF-236B85BC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D5BF088-71A1-6A5C-E6B4-7BA40C9C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3FB4687-47BE-0996-E1DB-2B521F31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AC9516C-3D49-BBF9-0F7B-ECFB547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236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C7C60DE-A1A7-20E2-55C2-8746580FC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379CEF3-2138-778B-E9BA-FF1B868E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86E1B8-92AD-A396-FAAF-CDCA8091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35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DAB61-9D5B-5BF2-DE93-F16F1744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D3814A-B188-9E41-CFFC-BEFDCBC2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41704A6-9140-D067-8510-9CAD65A42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2436BF5-6318-5CE7-812C-BF6CA752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E0E8A3-99BF-3193-8A6C-6125F9869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3B8AFE2-70C3-7A78-8007-5EFCCF2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197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B6125-4554-49C1-D323-3AF40E2B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47407DB-BE2F-BD9D-F77F-38FBCA225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038FB8-A65D-63BF-2E77-3279291A9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A6C9C02-E43B-ADA4-6EDA-6C6CEABA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72E9919-6B48-4999-BAE1-BDE28DA1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B60C5CA-F11F-7F2C-2DDF-1392E60E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3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64BD3C5-6B23-3B8A-07FE-0D8851DE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4FF0ACA-915D-5866-A3F2-DE738CFA7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2AFC709-FAF0-093B-CBEA-109F182FB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B09F3-B42F-4CA3-95CB-CB0A328204D9}" type="datetimeFigureOut">
              <a:rPr lang="nl-NL" smtClean="0"/>
              <a:t>6-6-2022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ED0C882-CC46-783A-C910-67A0C3D36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9362A7-0589-1864-9EAE-032D4DE29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72E49-71EC-499F-BAE7-1EC06A8C3F8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929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5AA91-4937-9F2B-FBDE-9A8D4608DF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Main</a:t>
            </a:r>
            <a:r>
              <a:rPr lang="nl-NL" dirty="0"/>
              <a:t> Storyline </a:t>
            </a:r>
            <a:r>
              <a:rPr lang="nl-NL" dirty="0" err="1"/>
              <a:t>So</a:t>
            </a:r>
            <a:r>
              <a:rPr lang="nl-NL" dirty="0"/>
              <a:t> Far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54BE37A-744B-59F8-0695-258FD3D0A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  <a:p>
            <a:r>
              <a:rPr lang="nl-NL" dirty="0"/>
              <a:t>30-5-2022</a:t>
            </a:r>
          </a:p>
        </p:txBody>
      </p:sp>
    </p:spTree>
    <p:extLst>
      <p:ext uri="{BB962C8B-B14F-4D97-AF65-F5344CB8AC3E}">
        <p14:creationId xmlns:p14="http://schemas.microsoft.com/office/powerpoint/2010/main" val="373485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D1BCD58-E7BA-EA56-0339-3FEC7BA9E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10886"/>
            <a:ext cx="11430000" cy="68580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8F92645-9A3F-F128-C1D9-563A2D3D266C}"/>
              </a:ext>
            </a:extLst>
          </p:cNvPr>
          <p:cNvSpPr/>
          <p:nvPr/>
        </p:nvSpPr>
        <p:spPr>
          <a:xfrm>
            <a:off x="6096000" y="10886"/>
            <a:ext cx="1023257" cy="283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446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B373405-9C9F-3957-A5E2-E9A9E0B83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30FB9A9E-2678-12D8-26A9-DF9E115F0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35555" r="23214" b="19206"/>
          <a:stretch/>
        </p:blipFill>
        <p:spPr>
          <a:xfrm>
            <a:off x="0" y="1562099"/>
            <a:ext cx="7755825" cy="373380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D987D27F-4087-EFA8-2A28-DFBABF5B1D40}"/>
              </a:ext>
            </a:extLst>
          </p:cNvPr>
          <p:cNvSpPr txBox="1"/>
          <p:nvPr/>
        </p:nvSpPr>
        <p:spPr>
          <a:xfrm>
            <a:off x="7522029" y="1774372"/>
            <a:ext cx="46699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In ensemble </a:t>
            </a:r>
            <a:r>
              <a:rPr lang="nl-NL" sz="2000" b="1" dirty="0" err="1"/>
              <a:t>mean</a:t>
            </a:r>
            <a:r>
              <a:rPr lang="nl-NL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/>
              <a:t>There</a:t>
            </a:r>
            <a:r>
              <a:rPr lang="nl-NL" sz="2000" dirty="0"/>
              <a:t> </a:t>
            </a:r>
            <a:r>
              <a:rPr lang="nl-NL" sz="2000" dirty="0" err="1"/>
              <a:t>seems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a trend break point </a:t>
            </a:r>
            <a:r>
              <a:rPr lang="nl-NL" sz="2000" dirty="0" err="1"/>
              <a:t>around</a:t>
            </a:r>
            <a:r>
              <a:rPr lang="nl-NL" sz="2000" dirty="0"/>
              <a:t> 1958.</a:t>
            </a:r>
          </a:p>
          <a:p>
            <a:endParaRPr lang="nl-NL" sz="2000" dirty="0"/>
          </a:p>
          <a:p>
            <a:r>
              <a:rPr lang="nl-NL" sz="2000" b="1" dirty="0" err="1"/>
              <a:t>Wish</a:t>
            </a:r>
            <a:r>
              <a:rPr lang="nl-NL" sz="2000" b="1" dirty="0"/>
              <a:t> list: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Even </a:t>
            </a:r>
            <a:r>
              <a:rPr lang="nl-NL" sz="2000" dirty="0" err="1"/>
              <a:t>though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method</a:t>
            </a:r>
            <a:r>
              <a:rPr lang="nl-NL" sz="2000" dirty="0"/>
              <a:t> </a:t>
            </a:r>
            <a:r>
              <a:rPr lang="nl-NL" sz="2000" dirty="0" err="1"/>
              <a:t>seems</a:t>
            </a:r>
            <a:r>
              <a:rPr lang="nl-NL" sz="2000" dirty="0"/>
              <a:t> okay, </a:t>
            </a:r>
            <a:r>
              <a:rPr lang="nl-NL" sz="2000" dirty="0" err="1"/>
              <a:t>just</a:t>
            </a:r>
            <a:r>
              <a:rPr lang="nl-NL" sz="2000" dirty="0"/>
              <a:t> </a:t>
            </a:r>
            <a:r>
              <a:rPr lang="nl-NL" sz="2000" dirty="0" err="1"/>
              <a:t>eyeballing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I </a:t>
            </a:r>
            <a:r>
              <a:rPr lang="nl-NL" sz="2000" dirty="0" err="1"/>
              <a:t>would</a:t>
            </a:r>
            <a:r>
              <a:rPr lang="nl-NL" sz="2000" dirty="0"/>
              <a:t> put </a:t>
            </a:r>
            <a:r>
              <a:rPr lang="nl-NL" sz="2000" dirty="0" err="1"/>
              <a:t>the</a:t>
            </a:r>
            <a:r>
              <a:rPr lang="nl-NL" sz="2000" dirty="0"/>
              <a:t> trend break </a:t>
            </a:r>
            <a:r>
              <a:rPr lang="nl-NL" sz="2000" dirty="0" err="1"/>
              <a:t>earlier</a:t>
            </a:r>
            <a:r>
              <a:rPr lang="nl-NL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/>
              <a:t>Add</a:t>
            </a:r>
            <a:r>
              <a:rPr lang="nl-NL" sz="2000" dirty="0"/>
              <a:t> </a:t>
            </a:r>
            <a:r>
              <a:rPr lang="nl-NL" sz="2000" dirty="0" err="1"/>
              <a:t>years</a:t>
            </a:r>
            <a:r>
              <a:rPr lang="nl-NL" sz="2000" dirty="0"/>
              <a:t> on </a:t>
            </a:r>
            <a:r>
              <a:rPr lang="nl-NL" sz="2000" dirty="0" err="1"/>
              <a:t>the</a:t>
            </a:r>
            <a:r>
              <a:rPr lang="nl-NL" sz="2000" dirty="0"/>
              <a:t> x-</a:t>
            </a:r>
            <a:r>
              <a:rPr lang="nl-NL" sz="2000" dirty="0" err="1"/>
              <a:t>axis</a:t>
            </a:r>
            <a:r>
              <a:rPr lang="nl-NL" sz="2000" dirty="0"/>
              <a:t>, </a:t>
            </a:r>
            <a:r>
              <a:rPr lang="nl-NL" sz="2000" dirty="0" err="1"/>
              <a:t>stupid</a:t>
            </a:r>
            <a:r>
              <a:rPr lang="nl-NL" sz="2000" dirty="0"/>
              <a:t>!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while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are at </a:t>
            </a:r>
            <a:r>
              <a:rPr lang="nl-NL" sz="2000" dirty="0" err="1"/>
              <a:t>it</a:t>
            </a:r>
            <a:r>
              <a:rPr lang="nl-NL" sz="2000" dirty="0"/>
              <a:t>, </a:t>
            </a:r>
            <a:r>
              <a:rPr lang="nl-NL" sz="2000" dirty="0" err="1"/>
              <a:t>add</a:t>
            </a:r>
            <a:r>
              <a:rPr lang="nl-NL" sz="2000" dirty="0"/>
              <a:t> a line </a:t>
            </a:r>
            <a:r>
              <a:rPr lang="nl-NL" sz="2000" dirty="0" err="1"/>
              <a:t>indicating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trend break.</a:t>
            </a:r>
          </a:p>
        </p:txBody>
      </p:sp>
    </p:spTree>
    <p:extLst>
      <p:ext uri="{BB962C8B-B14F-4D97-AF65-F5344CB8AC3E}">
        <p14:creationId xmlns:p14="http://schemas.microsoft.com/office/powerpoint/2010/main" val="163962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07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31884-80B6-7AAD-622E-3E68838F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667"/>
            <a:ext cx="10515600" cy="1325563"/>
          </a:xfrm>
        </p:spPr>
        <p:txBody>
          <a:bodyPr/>
          <a:lstStyle/>
          <a:p>
            <a:r>
              <a:rPr lang="nl-NL" b="1" dirty="0" err="1"/>
              <a:t>Why</a:t>
            </a:r>
            <a:r>
              <a:rPr lang="nl-NL" b="1" dirty="0"/>
              <a:t> is </a:t>
            </a:r>
            <a:r>
              <a:rPr lang="nl-NL" b="1" dirty="0" err="1"/>
              <a:t>the</a:t>
            </a:r>
            <a:r>
              <a:rPr lang="nl-NL" b="1" dirty="0"/>
              <a:t> 1940s response in </a:t>
            </a:r>
            <a:r>
              <a:rPr lang="nl-NL" b="1" dirty="0" err="1"/>
              <a:t>the</a:t>
            </a:r>
            <a:r>
              <a:rPr lang="nl-NL" b="1" dirty="0"/>
              <a:t> model </a:t>
            </a:r>
            <a:r>
              <a:rPr lang="nl-NL" b="1" dirty="0" err="1"/>
              <a:t>so</a:t>
            </a:r>
            <a:r>
              <a:rPr lang="nl-NL" b="1" dirty="0"/>
              <a:t> </a:t>
            </a:r>
            <a:r>
              <a:rPr lang="nl-NL" b="1" dirty="0" err="1"/>
              <a:t>weak</a:t>
            </a:r>
            <a:r>
              <a:rPr lang="nl-NL" b="1" dirty="0"/>
              <a:t>?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8BD2076-60DE-8D47-06AD-0A62B16C36C4}"/>
              </a:ext>
            </a:extLst>
          </p:cNvPr>
          <p:cNvSpPr txBox="1"/>
          <p:nvPr/>
        </p:nvSpPr>
        <p:spPr>
          <a:xfrm>
            <a:off x="838200" y="1732921"/>
            <a:ext cx="9742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The 1940s </a:t>
            </a:r>
            <a:r>
              <a:rPr lang="nl-NL" sz="2400" dirty="0" err="1"/>
              <a:t>saw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longest</a:t>
            </a:r>
            <a:r>
              <a:rPr lang="nl-NL" sz="2400" dirty="0"/>
              <a:t> El </a:t>
            </a:r>
            <a:r>
              <a:rPr lang="nl-NL" sz="2400" dirty="0" err="1"/>
              <a:t>Niño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20th </a:t>
            </a:r>
            <a:r>
              <a:rPr lang="nl-NL" sz="2400" dirty="0" err="1"/>
              <a:t>century</a:t>
            </a:r>
            <a:r>
              <a:rPr lang="nl-NL" sz="2400" dirty="0"/>
              <a:t>, but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melt</a:t>
            </a:r>
            <a:r>
              <a:rPr lang="nl-NL" sz="2400" dirty="0"/>
              <a:t> response in </a:t>
            </a:r>
            <a:r>
              <a:rPr lang="nl-NL" sz="2400" dirty="0" err="1"/>
              <a:t>the</a:t>
            </a:r>
            <a:r>
              <a:rPr lang="nl-NL" sz="2400" dirty="0"/>
              <a:t> ensemble </a:t>
            </a:r>
            <a:r>
              <a:rPr lang="nl-NL" sz="2400" dirty="0" err="1"/>
              <a:t>mean</a:t>
            </a:r>
            <a:r>
              <a:rPr lang="nl-NL" sz="2400" dirty="0"/>
              <a:t> is </a:t>
            </a:r>
            <a:r>
              <a:rPr lang="nl-NL" sz="2400" dirty="0" err="1"/>
              <a:t>weak</a:t>
            </a:r>
            <a:r>
              <a:rPr lang="nl-NL" sz="2400" dirty="0"/>
              <a:t>.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28EF74-372D-7578-E5A5-5C2A4223C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" t="10074" r="5000" b="9482"/>
          <a:stretch/>
        </p:blipFill>
        <p:spPr>
          <a:xfrm>
            <a:off x="480080" y="2738090"/>
            <a:ext cx="7225895" cy="36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0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9454A-21CA-86A0-5F22-F631F9E6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Explanation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2ACEE4-0E45-B89D-4138-08CBF613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Whereas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 </a:t>
            </a:r>
            <a:r>
              <a:rPr lang="nl-NL" dirty="0" err="1"/>
              <a:t>responds</a:t>
            </a:r>
            <a:r>
              <a:rPr lang="nl-NL" dirty="0"/>
              <a:t> </a:t>
            </a:r>
            <a:r>
              <a:rPr lang="nl-NL" dirty="0" err="1"/>
              <a:t>directly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IPO, </a:t>
            </a:r>
            <a:r>
              <a:rPr lang="nl-NL" dirty="0" err="1"/>
              <a:t>melt</a:t>
            </a:r>
            <a:r>
              <a:rPr lang="nl-NL" dirty="0"/>
              <a:t> shows a </a:t>
            </a:r>
            <a:r>
              <a:rPr lang="nl-NL" dirty="0" err="1"/>
              <a:t>cumulative</a:t>
            </a:r>
            <a:r>
              <a:rPr lang="nl-NL" dirty="0"/>
              <a:t> response.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effect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surrounding</a:t>
            </a:r>
            <a:r>
              <a:rPr lang="nl-NL" dirty="0"/>
              <a:t> ENSO events, </a:t>
            </a:r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clearly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as strong. </a:t>
            </a:r>
          </a:p>
        </p:txBody>
      </p:sp>
    </p:spTree>
    <p:extLst>
      <p:ext uri="{BB962C8B-B14F-4D97-AF65-F5344CB8AC3E}">
        <p14:creationId xmlns:p14="http://schemas.microsoft.com/office/powerpoint/2010/main" val="3488457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2B6015B-C734-4FB1-9E31-0B5FFD2D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632"/>
            <a:ext cx="9612086" cy="6002735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D0190C33-6118-40C3-A71C-07A236547BED}"/>
              </a:ext>
            </a:extLst>
          </p:cNvPr>
          <p:cNvSpPr>
            <a:spLocks/>
          </p:cNvSpPr>
          <p:nvPr/>
        </p:nvSpPr>
        <p:spPr>
          <a:xfrm>
            <a:off x="1438214" y="5241221"/>
            <a:ext cx="368232" cy="8339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D59451F5-F416-4072-B96D-49C6CD8000A6}"/>
              </a:ext>
            </a:extLst>
          </p:cNvPr>
          <p:cNvSpPr>
            <a:spLocks/>
          </p:cNvSpPr>
          <p:nvPr/>
        </p:nvSpPr>
        <p:spPr>
          <a:xfrm>
            <a:off x="6000140" y="5241220"/>
            <a:ext cx="368232" cy="8339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F25FCD-E82B-694F-80DC-F9693D11DF9E}"/>
              </a:ext>
            </a:extLst>
          </p:cNvPr>
          <p:cNvSpPr txBox="1"/>
          <p:nvPr/>
        </p:nvSpPr>
        <p:spPr>
          <a:xfrm>
            <a:off x="9463829" y="612843"/>
            <a:ext cx="25799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In ensemble </a:t>
            </a:r>
            <a:r>
              <a:rPr lang="nl-NL" sz="2000" b="1" dirty="0" err="1"/>
              <a:t>mean</a:t>
            </a:r>
            <a:r>
              <a:rPr lang="nl-NL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/>
              <a:t>There</a:t>
            </a:r>
            <a:r>
              <a:rPr lang="nl-NL" sz="2000" dirty="0"/>
              <a:t> </a:t>
            </a:r>
            <a:r>
              <a:rPr lang="nl-NL" sz="2000" dirty="0" err="1"/>
              <a:t>seem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two</a:t>
            </a:r>
            <a:r>
              <a:rPr lang="nl-NL" sz="2000" dirty="0"/>
              <a:t> types of responses in </a:t>
            </a:r>
            <a:r>
              <a:rPr lang="nl-NL" sz="2000" dirty="0" err="1"/>
              <a:t>the</a:t>
            </a:r>
            <a:r>
              <a:rPr lang="nl-NL" sz="2000" dirty="0"/>
              <a:t> model:</a:t>
            </a:r>
            <a:br>
              <a:rPr lang="nl-NL" sz="2000" dirty="0"/>
            </a:br>
            <a:r>
              <a:rPr lang="nl-NL" sz="2000" dirty="0"/>
              <a:t>-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instantaneous</a:t>
            </a:r>
            <a:r>
              <a:rPr lang="nl-NL" sz="2000" dirty="0"/>
              <a:t> response</a:t>
            </a:r>
            <a:br>
              <a:rPr lang="nl-NL" sz="2000" dirty="0"/>
            </a:br>
            <a:r>
              <a:rPr lang="nl-NL" sz="2000" dirty="0"/>
              <a:t>- </a:t>
            </a:r>
            <a:r>
              <a:rPr lang="nl-NL" sz="2000" dirty="0" err="1"/>
              <a:t>an</a:t>
            </a:r>
            <a:r>
              <a:rPr lang="nl-NL" sz="2000" dirty="0"/>
              <a:t> </a:t>
            </a:r>
            <a:r>
              <a:rPr lang="nl-NL" sz="2000" dirty="0" err="1"/>
              <a:t>integrated</a:t>
            </a:r>
            <a:r>
              <a:rPr lang="nl-NL" sz="2000" dirty="0"/>
              <a:t> response, </a:t>
            </a:r>
            <a:r>
              <a:rPr lang="nl-NL" sz="2000" dirty="0" err="1"/>
              <a:t>which</a:t>
            </a:r>
            <a:r>
              <a:rPr lang="nl-NL" sz="2000" dirty="0"/>
              <a:t> is </a:t>
            </a:r>
            <a:r>
              <a:rPr lang="nl-NL" sz="2000" dirty="0" err="1"/>
              <a:t>also</a:t>
            </a:r>
            <a:r>
              <a:rPr lang="nl-NL" sz="2000" dirty="0"/>
              <a:t> </a:t>
            </a:r>
            <a:r>
              <a:rPr lang="nl-NL" sz="2000" dirty="0" err="1"/>
              <a:t>somewhat</a:t>
            </a:r>
            <a:r>
              <a:rPr lang="nl-NL" sz="2000" dirty="0"/>
              <a:t> present in </a:t>
            </a:r>
            <a:r>
              <a:rPr lang="nl-NL" sz="2000" dirty="0" err="1"/>
              <a:t>the</a:t>
            </a:r>
            <a:r>
              <a:rPr lang="nl-NL" sz="2000" dirty="0"/>
              <a:t> IPO.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The </a:t>
            </a:r>
            <a:r>
              <a:rPr lang="nl-NL" sz="2000" dirty="0" err="1"/>
              <a:t>integrated</a:t>
            </a:r>
            <a:r>
              <a:rPr lang="nl-NL" sz="2000" dirty="0"/>
              <a:t> wind response is </a:t>
            </a:r>
            <a:r>
              <a:rPr lang="nl-NL" sz="2000" dirty="0" err="1"/>
              <a:t>already</a:t>
            </a:r>
            <a:r>
              <a:rPr lang="nl-NL" sz="2000" dirty="0"/>
              <a:t> </a:t>
            </a:r>
            <a:r>
              <a:rPr lang="nl-NL" sz="2000" dirty="0" err="1"/>
              <a:t>clearly</a:t>
            </a:r>
            <a:r>
              <a:rPr lang="nl-NL" sz="2000" dirty="0"/>
              <a:t> </a:t>
            </a:r>
            <a:r>
              <a:rPr lang="nl-NL" sz="2000" dirty="0" err="1"/>
              <a:t>weaker</a:t>
            </a:r>
            <a:r>
              <a:rPr lang="nl-NL" sz="2000" dirty="0"/>
              <a:t> </a:t>
            </a:r>
            <a:r>
              <a:rPr lang="nl-NL" sz="2000" dirty="0" err="1"/>
              <a:t>than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instantaneous</a:t>
            </a:r>
            <a:r>
              <a:rPr lang="nl-NL" sz="2000" dirty="0"/>
              <a:t> response.</a:t>
            </a:r>
          </a:p>
        </p:txBody>
      </p:sp>
    </p:spTree>
    <p:extLst>
      <p:ext uri="{BB962C8B-B14F-4D97-AF65-F5344CB8AC3E}">
        <p14:creationId xmlns:p14="http://schemas.microsoft.com/office/powerpoint/2010/main" val="1925766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9454A-21CA-86A0-5F22-F631F9E6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Explanation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2ACEE4-0E45-B89D-4138-08CBF613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Convection</a:t>
            </a:r>
            <a:r>
              <a:rPr lang="nl-NL" dirty="0"/>
              <a:t> events ‘</a:t>
            </a:r>
            <a:r>
              <a:rPr lang="nl-NL" dirty="0" err="1"/>
              <a:t>mask</a:t>
            </a:r>
            <a:r>
              <a:rPr lang="nl-NL" dirty="0"/>
              <a:t>’ </a:t>
            </a:r>
            <a:r>
              <a:rPr lang="nl-NL" dirty="0" err="1"/>
              <a:t>the</a:t>
            </a:r>
            <a:r>
              <a:rPr lang="nl-NL" dirty="0"/>
              <a:t> 1940s ENSO response.</a:t>
            </a:r>
          </a:p>
          <a:p>
            <a:r>
              <a:rPr lang="nl-NL" dirty="0"/>
              <a:t>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members </a:t>
            </a:r>
            <a:r>
              <a:rPr lang="nl-NL" dirty="0" err="1"/>
              <a:t>with</a:t>
            </a:r>
            <a:r>
              <a:rPr lang="nl-NL" dirty="0"/>
              <a:t> a strong response in </a:t>
            </a:r>
            <a:r>
              <a:rPr lang="nl-NL" dirty="0" err="1"/>
              <a:t>the</a:t>
            </a:r>
            <a:r>
              <a:rPr lang="nl-NL" dirty="0"/>
              <a:t> 1940s do </a:t>
            </a:r>
            <a:r>
              <a:rPr lang="nl-NL" dirty="0" err="1"/>
              <a:t>not</a:t>
            </a:r>
            <a:r>
              <a:rPr lang="nl-NL" dirty="0"/>
              <a:t> show </a:t>
            </a:r>
            <a:r>
              <a:rPr lang="nl-NL" dirty="0" err="1"/>
              <a:t>convection</a:t>
            </a:r>
            <a:r>
              <a:rPr lang="nl-NL" dirty="0"/>
              <a:t> events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time (</a:t>
            </a:r>
            <a:r>
              <a:rPr lang="nl-NL" dirty="0" err="1"/>
              <a:t>obvious</a:t>
            </a:r>
            <a:r>
              <a:rPr lang="nl-NL" dirty="0"/>
              <a:t>).</a:t>
            </a:r>
          </a:p>
          <a:p>
            <a:r>
              <a:rPr lang="nl-NL" dirty="0" err="1"/>
              <a:t>If</a:t>
            </a:r>
            <a:r>
              <a:rPr lang="nl-NL" dirty="0"/>
              <a:t> we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members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convection</a:t>
            </a:r>
            <a:r>
              <a:rPr lang="nl-NL" dirty="0"/>
              <a:t> events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1940s ENSO event,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1940s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becomes</a:t>
            </a:r>
            <a:r>
              <a:rPr lang="nl-NL" dirty="0"/>
              <a:t> more </a:t>
            </a:r>
            <a:r>
              <a:rPr lang="nl-NL" dirty="0" err="1"/>
              <a:t>pronounced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ensemble </a:t>
            </a:r>
            <a:r>
              <a:rPr lang="nl-NL" dirty="0" err="1"/>
              <a:t>mean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313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240536E-AB05-4242-AA91-954865A9B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9" t="7936" r="5178" b="7143"/>
          <a:stretch/>
        </p:blipFill>
        <p:spPr>
          <a:xfrm>
            <a:off x="576942" y="449488"/>
            <a:ext cx="11038115" cy="5959023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D9DC3E1A-F631-4E86-88B6-B49570F8A549}"/>
              </a:ext>
            </a:extLst>
          </p:cNvPr>
          <p:cNvSpPr/>
          <p:nvPr/>
        </p:nvSpPr>
        <p:spPr>
          <a:xfrm>
            <a:off x="2841171" y="4528458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462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C7677-4369-4477-B1B9-A2F64AC13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t="8254" r="5179" b="8095"/>
          <a:stretch/>
        </p:blipFill>
        <p:spPr>
          <a:xfrm>
            <a:off x="827314" y="1429472"/>
            <a:ext cx="10352314" cy="542852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4AB6250-E07B-4A48-8814-DD0F6D7CC69F}"/>
              </a:ext>
            </a:extLst>
          </p:cNvPr>
          <p:cNvSpPr txBox="1"/>
          <p:nvPr/>
        </p:nvSpPr>
        <p:spPr>
          <a:xfrm>
            <a:off x="2764971" y="206831"/>
            <a:ext cx="66620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What</a:t>
            </a:r>
            <a:r>
              <a:rPr lang="nl-NL" sz="2800" b="1" dirty="0"/>
              <a:t> do </a:t>
            </a:r>
            <a:r>
              <a:rPr lang="nl-NL" sz="2800" b="1" dirty="0" err="1"/>
              <a:t>they</a:t>
            </a:r>
            <a:r>
              <a:rPr lang="nl-NL" sz="2800" b="1" dirty="0"/>
              <a:t> have in common?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20A76C1-1335-42B1-AAEE-C577BCBE7287}"/>
              </a:ext>
            </a:extLst>
          </p:cNvPr>
          <p:cNvSpPr/>
          <p:nvPr/>
        </p:nvSpPr>
        <p:spPr>
          <a:xfrm>
            <a:off x="2656114" y="209005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D5E3ED1-99B8-4A5C-BE40-F4EDCBCEB530}"/>
              </a:ext>
            </a:extLst>
          </p:cNvPr>
          <p:cNvSpPr/>
          <p:nvPr/>
        </p:nvSpPr>
        <p:spPr>
          <a:xfrm>
            <a:off x="2862943" y="3722914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2316BF36-FD0E-45FA-A046-B0F3EA3C781D}"/>
              </a:ext>
            </a:extLst>
          </p:cNvPr>
          <p:cNvSpPr/>
          <p:nvPr/>
        </p:nvSpPr>
        <p:spPr>
          <a:xfrm>
            <a:off x="3037114" y="531222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80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31884-80B6-7AAD-622E-3E68838F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667"/>
            <a:ext cx="10515600" cy="1325563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mechanism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leads </a:t>
            </a:r>
            <a:r>
              <a:rPr lang="nl-NL" dirty="0" err="1"/>
              <a:t>to</a:t>
            </a:r>
            <a:r>
              <a:rPr lang="nl-NL" dirty="0"/>
              <a:t> warm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events in </a:t>
            </a:r>
            <a:r>
              <a:rPr lang="nl-NL" dirty="0" err="1"/>
              <a:t>the</a:t>
            </a:r>
            <a:r>
              <a:rPr lang="nl-NL" dirty="0"/>
              <a:t> model?</a:t>
            </a:r>
          </a:p>
        </p:txBody>
      </p:sp>
    </p:spTree>
    <p:extLst>
      <p:ext uri="{BB962C8B-B14F-4D97-AF65-F5344CB8AC3E}">
        <p14:creationId xmlns:p14="http://schemas.microsoft.com/office/powerpoint/2010/main" val="198577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EBC8D6-2C40-49BC-854C-6D9A09F9E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7619" r="5447" b="7301"/>
          <a:stretch/>
        </p:blipFill>
        <p:spPr>
          <a:xfrm>
            <a:off x="332014" y="305141"/>
            <a:ext cx="11527971" cy="6247718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B11B6549-0D7D-449D-B6CE-1B382B9BA98E}"/>
              </a:ext>
            </a:extLst>
          </p:cNvPr>
          <p:cNvSpPr/>
          <p:nvPr/>
        </p:nvSpPr>
        <p:spPr>
          <a:xfrm>
            <a:off x="7336972" y="4735286"/>
            <a:ext cx="1785257" cy="13498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082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E88CCBB-E0AC-C2A0-00C8-983FAECA8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21"/>
          <a:stretch/>
        </p:blipFill>
        <p:spPr>
          <a:xfrm>
            <a:off x="-538843" y="-34414"/>
            <a:ext cx="8523514" cy="643345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525AF79-977E-1495-A690-25DBE68E8568}"/>
              </a:ext>
            </a:extLst>
          </p:cNvPr>
          <p:cNvSpPr txBox="1"/>
          <p:nvPr/>
        </p:nvSpPr>
        <p:spPr>
          <a:xfrm>
            <a:off x="7522029" y="0"/>
            <a:ext cx="46699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In ensemble </a:t>
            </a:r>
            <a:r>
              <a:rPr lang="nl-NL" sz="2000" b="1" dirty="0" err="1"/>
              <a:t>mean</a:t>
            </a:r>
            <a:r>
              <a:rPr lang="nl-NL" sz="20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Strong </a:t>
            </a:r>
            <a:r>
              <a:rPr lang="nl-NL" sz="2000" dirty="0" err="1"/>
              <a:t>correlation</a:t>
            </a:r>
            <a:r>
              <a:rPr lang="nl-NL" sz="2000" dirty="0"/>
              <a:t> </a:t>
            </a:r>
            <a:r>
              <a:rPr lang="nl-NL" sz="2000" dirty="0" err="1"/>
              <a:t>between</a:t>
            </a:r>
            <a:r>
              <a:rPr lang="nl-NL" sz="2000" dirty="0"/>
              <a:t> IPO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shelf</a:t>
            </a:r>
            <a:r>
              <a:rPr lang="nl-NL" sz="2000" dirty="0"/>
              <a:t> break </a:t>
            </a:r>
            <a:r>
              <a:rPr lang="nl-NL" sz="2000" dirty="0" err="1"/>
              <a:t>zonal</a:t>
            </a:r>
            <a:r>
              <a:rPr lang="nl-NL" sz="2000" dirty="0"/>
              <a:t> wind</a:t>
            </a:r>
          </a:p>
          <a:p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/>
              <a:t>However</a:t>
            </a:r>
            <a:r>
              <a:rPr lang="nl-NL" sz="2000" dirty="0"/>
              <a:t>, </a:t>
            </a:r>
            <a:r>
              <a:rPr lang="nl-NL" sz="2000" dirty="0" err="1"/>
              <a:t>weaker</a:t>
            </a:r>
            <a:r>
              <a:rPr lang="nl-NL" sz="2000" dirty="0"/>
              <a:t> </a:t>
            </a:r>
            <a:r>
              <a:rPr lang="nl-NL" sz="2000" dirty="0" err="1"/>
              <a:t>relation</a:t>
            </a:r>
            <a:r>
              <a:rPr lang="nl-NL" sz="2000" dirty="0"/>
              <a:t> </a:t>
            </a:r>
            <a:r>
              <a:rPr lang="nl-NL" sz="2000" dirty="0" err="1"/>
              <a:t>between</a:t>
            </a:r>
            <a:r>
              <a:rPr lang="nl-NL" sz="2000" dirty="0"/>
              <a:t> wind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undercurrent</a:t>
            </a:r>
            <a:r>
              <a:rPr lang="nl-NL" sz="2000" dirty="0"/>
              <a:t>.</a:t>
            </a:r>
            <a:br>
              <a:rPr lang="nl-NL" sz="2000" dirty="0"/>
            </a:b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/>
              <a:t>Better</a:t>
            </a:r>
            <a:r>
              <a:rPr lang="nl-NL" sz="2000" dirty="0"/>
              <a:t> </a:t>
            </a:r>
            <a:r>
              <a:rPr lang="nl-NL" sz="2000" dirty="0" err="1"/>
              <a:t>correlation</a:t>
            </a:r>
            <a:r>
              <a:rPr lang="nl-NL" sz="2000" dirty="0"/>
              <a:t> </a:t>
            </a:r>
            <a:r>
              <a:rPr lang="nl-NL" sz="2000" dirty="0" err="1"/>
              <a:t>surface</a:t>
            </a:r>
            <a:r>
              <a:rPr lang="nl-NL" sz="2000" dirty="0"/>
              <a:t> stress </a:t>
            </a:r>
            <a:r>
              <a:rPr lang="nl-NL" sz="2000" dirty="0" err="1"/>
              <a:t>curl</a:t>
            </a:r>
            <a:r>
              <a:rPr lang="nl-NL" sz="2000" dirty="0"/>
              <a:t> 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undercurrent</a:t>
            </a:r>
            <a:r>
              <a:rPr lang="nl-NL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Strong </a:t>
            </a:r>
            <a:r>
              <a:rPr lang="nl-NL" sz="2000" dirty="0" err="1"/>
              <a:t>relation</a:t>
            </a:r>
            <a:r>
              <a:rPr lang="nl-NL" sz="2000" dirty="0"/>
              <a:t> </a:t>
            </a:r>
            <a:r>
              <a:rPr lang="nl-NL" sz="2000" dirty="0" err="1"/>
              <a:t>between</a:t>
            </a:r>
            <a:r>
              <a:rPr lang="nl-NL" sz="2000" dirty="0"/>
              <a:t> </a:t>
            </a:r>
            <a:r>
              <a:rPr lang="nl-NL" sz="2000" dirty="0" err="1"/>
              <a:t>undercurrent</a:t>
            </a:r>
            <a:r>
              <a:rPr lang="nl-NL" sz="2000" dirty="0"/>
              <a:t>, heat </a:t>
            </a:r>
            <a:r>
              <a:rPr lang="nl-NL" sz="2000" dirty="0" err="1"/>
              <a:t>advection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melt</a:t>
            </a:r>
            <a:r>
              <a:rPr lang="nl-NL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/>
              <a:t>Not</a:t>
            </a:r>
            <a:r>
              <a:rPr lang="nl-NL" sz="2000" dirty="0"/>
              <a:t> a strong </a:t>
            </a:r>
            <a:r>
              <a:rPr lang="nl-NL" sz="2000" dirty="0" err="1"/>
              <a:t>relation</a:t>
            </a:r>
            <a:r>
              <a:rPr lang="nl-NL" sz="2000" dirty="0"/>
              <a:t> </a:t>
            </a:r>
            <a:r>
              <a:rPr lang="nl-NL" sz="2000" dirty="0" err="1"/>
              <a:t>between</a:t>
            </a:r>
            <a:r>
              <a:rPr lang="nl-NL" sz="2000" dirty="0"/>
              <a:t> IPO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surface</a:t>
            </a:r>
            <a:r>
              <a:rPr lang="nl-NL" sz="2000" dirty="0"/>
              <a:t> stress </a:t>
            </a:r>
            <a:r>
              <a:rPr lang="nl-NL" sz="2000" dirty="0" err="1"/>
              <a:t>curl</a:t>
            </a:r>
            <a:r>
              <a:rPr lang="nl-NL" sz="2000" dirty="0"/>
              <a:t>, </a:t>
            </a:r>
            <a:r>
              <a:rPr lang="nl-NL" sz="2000" dirty="0" err="1"/>
              <a:t>undercurrent</a:t>
            </a:r>
            <a:r>
              <a:rPr lang="nl-NL" sz="2000" dirty="0"/>
              <a:t>, heat </a:t>
            </a:r>
            <a:r>
              <a:rPr lang="nl-NL" sz="2000" dirty="0" err="1"/>
              <a:t>advection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melt</a:t>
            </a:r>
            <a:r>
              <a:rPr lang="nl-NL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/>
              <a:t>Weak</a:t>
            </a:r>
            <a:r>
              <a:rPr lang="nl-NL" sz="2000" dirty="0"/>
              <a:t> response in 1940s </a:t>
            </a:r>
            <a:r>
              <a:rPr lang="nl-NL" sz="2000" dirty="0" err="1"/>
              <a:t>for</a:t>
            </a:r>
            <a:r>
              <a:rPr lang="nl-NL" sz="2000" dirty="0"/>
              <a:t> </a:t>
            </a:r>
            <a:r>
              <a:rPr lang="nl-NL" sz="2000" dirty="0" err="1"/>
              <a:t>melt</a:t>
            </a:r>
            <a:r>
              <a:rPr lang="nl-NL" sz="2000" dirty="0"/>
              <a:t>.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D226D21-CB3D-13E2-FCDD-9AA0025CE8F5}"/>
              </a:ext>
            </a:extLst>
          </p:cNvPr>
          <p:cNvSpPr txBox="1"/>
          <p:nvPr/>
        </p:nvSpPr>
        <p:spPr>
          <a:xfrm>
            <a:off x="7538357" y="5666725"/>
            <a:ext cx="4212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Wishlist</a:t>
            </a:r>
            <a:r>
              <a:rPr lang="nl-NL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: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coefficient</a:t>
            </a:r>
            <a:r>
              <a:rPr lang="nl-NL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Proper way </a:t>
            </a:r>
            <a:r>
              <a:rPr lang="nl-NL" dirty="0" err="1"/>
              <a:t>to</a:t>
            </a:r>
            <a:r>
              <a:rPr lang="nl-NL" dirty="0"/>
              <a:t> 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individual</a:t>
            </a:r>
            <a:r>
              <a:rPr lang="nl-NL" dirty="0"/>
              <a:t> ensemble members</a:t>
            </a:r>
          </a:p>
        </p:txBody>
      </p:sp>
    </p:spTree>
    <p:extLst>
      <p:ext uri="{BB962C8B-B14F-4D97-AF65-F5344CB8AC3E}">
        <p14:creationId xmlns:p14="http://schemas.microsoft.com/office/powerpoint/2010/main" val="417018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94E1-D1C3-8489-3DBD-1AFBCCF0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Velocity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622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AB4FEFD-0837-1F72-4DE2-A3626EC55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A19CFAF-1F32-D918-0E85-9CA6FC252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FA5DB7BC-CBEF-1D71-50A0-BFBCE9062E00}"/>
              </a:ext>
            </a:extLst>
          </p:cNvPr>
          <p:cNvSpPr/>
          <p:nvPr/>
        </p:nvSpPr>
        <p:spPr>
          <a:xfrm>
            <a:off x="6215743" y="0"/>
            <a:ext cx="1023257" cy="283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6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AB76671-EEB3-18A5-3DB7-323C45646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4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94E1-D1C3-8489-3DBD-1AFBCCF0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Velocity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Wind (is </a:t>
            </a:r>
            <a:r>
              <a:rPr lang="nl-NL" dirty="0" err="1"/>
              <a:t>approximately</a:t>
            </a:r>
            <a:r>
              <a:rPr lang="nl-NL" dirty="0"/>
              <a:t> IPO)</a:t>
            </a:r>
          </a:p>
        </p:txBody>
      </p:sp>
    </p:spTree>
    <p:extLst>
      <p:ext uri="{BB962C8B-B14F-4D97-AF65-F5344CB8AC3E}">
        <p14:creationId xmlns:p14="http://schemas.microsoft.com/office/powerpoint/2010/main" val="2517491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E0186DE-1285-9BDC-9750-CC04EA336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9820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364</Words>
  <Application>Microsoft Office PowerPoint</Application>
  <PresentationFormat>Breedbeeld</PresentationFormat>
  <Paragraphs>39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Main Storyline So Far</vt:lpstr>
      <vt:lpstr>What is the mechanism that leads to warm and cold events in the model?</vt:lpstr>
      <vt:lpstr>PowerPoint-presentatie</vt:lpstr>
      <vt:lpstr>Velocity with Melt</vt:lpstr>
      <vt:lpstr>PowerPoint-presentatie</vt:lpstr>
      <vt:lpstr>PowerPoint-presentatie</vt:lpstr>
      <vt:lpstr>PowerPoint-presentatie</vt:lpstr>
      <vt:lpstr>Velocity with Wind (is approximately IPO)</vt:lpstr>
      <vt:lpstr>PowerPoint-presentatie</vt:lpstr>
      <vt:lpstr>PowerPoint-presentatie</vt:lpstr>
      <vt:lpstr>PowerPoint-presentatie</vt:lpstr>
      <vt:lpstr>PowerPoint-presentatie</vt:lpstr>
      <vt:lpstr>PowerPoint-presentatie</vt:lpstr>
      <vt:lpstr>Why is the 1940s response in the model so weak?</vt:lpstr>
      <vt:lpstr>Explanation 1</vt:lpstr>
      <vt:lpstr>PowerPoint-presentatie</vt:lpstr>
      <vt:lpstr>Explanation 2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Storyline So Far</dc:title>
  <dc:creator>Janzing, G.W. (Joren)</dc:creator>
  <cp:lastModifiedBy>Janzing, G.W. (Joren)</cp:lastModifiedBy>
  <cp:revision>4</cp:revision>
  <dcterms:created xsi:type="dcterms:W3CDTF">2022-05-30T15:18:40Z</dcterms:created>
  <dcterms:modified xsi:type="dcterms:W3CDTF">2022-06-06T16:09:37Z</dcterms:modified>
</cp:coreProperties>
</file>